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8" r:id="rId2"/>
    <p:sldId id="259" r:id="rId3"/>
    <p:sldId id="279" r:id="rId4"/>
    <p:sldId id="260" r:id="rId5"/>
    <p:sldId id="261" r:id="rId6"/>
    <p:sldId id="262" r:id="rId7"/>
    <p:sldId id="263" r:id="rId8"/>
    <p:sldId id="264" r:id="rId9"/>
    <p:sldId id="285" r:id="rId10"/>
    <p:sldId id="286" r:id="rId11"/>
    <p:sldId id="290" r:id="rId12"/>
    <p:sldId id="291" r:id="rId13"/>
    <p:sldId id="265" r:id="rId14"/>
    <p:sldId id="280" r:id="rId15"/>
    <p:sldId id="266" r:id="rId16"/>
    <p:sldId id="282" r:id="rId17"/>
    <p:sldId id="283" r:id="rId18"/>
    <p:sldId id="284" r:id="rId19"/>
    <p:sldId id="272" r:id="rId20"/>
    <p:sldId id="287" r:id="rId21"/>
    <p:sldId id="289" r:id="rId22"/>
    <p:sldId id="288" r:id="rId23"/>
    <p:sldId id="273"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20.09.2015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25A2C07-1D41-4027-A6B5-6DB496CD6B6C}" type="datetimeFigureOut">
              <a:rPr lang="tr-TR" smtClean="0"/>
              <a:pPr/>
              <a:t>20.09.2015</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7CEA967-C35C-4B86-8421-7C13249CBE3D}"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57224" y="785795"/>
            <a:ext cx="8572560" cy="7848302"/>
          </a:xfrm>
          <a:prstGeom prst="rect">
            <a:avLst/>
          </a:prstGeom>
          <a:noFill/>
        </p:spPr>
        <p:txBody>
          <a:bodyPr wrap="square" lIns="91440" tIns="45720" rIns="91440" bIns="45720">
            <a:spAutoFit/>
          </a:bodyPr>
          <a:lstStyle/>
          <a:p>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rPr>
              <a:t>    </a:t>
            </a:r>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rPr>
              <a:t>………………….İLKOKULU</a:t>
            </a:r>
            <a:endPar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endParaRPr>
          </a:p>
          <a:p>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rPr>
              <a:t> </a:t>
            </a:r>
          </a:p>
          <a:p>
            <a:r>
              <a:rPr lang="tr-TR" sz="4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rPr>
              <a:t>  </a:t>
            </a:r>
            <a:r>
              <a:rPr lang="tr-TR" sz="3600" b="1" i="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rPr>
              <a:t>4</a:t>
            </a:r>
            <a:r>
              <a:rPr lang="tr-TR" sz="3600" b="1" i="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rPr>
              <a:t>/O SINIFI VELİ TOPLANTISINA</a:t>
            </a:r>
          </a:p>
          <a:p>
            <a:endParaRPr lang="tr-TR" sz="4000" b="1" i="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endParaRPr>
          </a:p>
          <a:p>
            <a:r>
              <a:rPr lang="tr-TR" sz="4000" b="1" i="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rPr>
              <a:t>     </a:t>
            </a:r>
            <a:r>
              <a:rPr lang="tr-TR"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Arial Narrow" pitchFamily="34" charset="0"/>
              </a:rPr>
              <a:t>HOŞGELDİNİZ    </a:t>
            </a:r>
          </a:p>
          <a:p>
            <a:endParaRPr lang="tr-TR" sz="40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a:p>
            <a:r>
              <a:rPr lang="tr-TR" sz="40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tr-TR" sz="28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rPr>
              <a:t>EKİM  2015</a:t>
            </a:r>
          </a:p>
          <a:p>
            <a:endParaRPr lang="tr-TR" sz="8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r>
              <a:rPr lang="tr-TR"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tr-TR"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Çantamızda her zaman  neler bulunacak?</a:t>
            </a:r>
            <a:endParaRPr lang="tr-TR" b="1" dirty="0">
              <a:solidFill>
                <a:srgbClr val="FF0000"/>
              </a:solidFill>
            </a:endParaRPr>
          </a:p>
        </p:txBody>
      </p:sp>
      <p:sp>
        <p:nvSpPr>
          <p:cNvPr id="3" name="2 İçerik Yer Tutucusu"/>
          <p:cNvSpPr>
            <a:spLocks noGrp="1"/>
          </p:cNvSpPr>
          <p:nvPr>
            <p:ph idx="1"/>
          </p:nvPr>
        </p:nvSpPr>
        <p:spPr/>
        <p:txBody>
          <a:bodyPr>
            <a:normAutofit lnSpcReduction="10000"/>
          </a:bodyPr>
          <a:lstStyle/>
          <a:p>
            <a:r>
              <a:rPr lang="tr-TR" sz="4400" dirty="0" smtClean="0"/>
              <a:t>O günün derslerine ait defterler.</a:t>
            </a:r>
          </a:p>
          <a:p>
            <a:r>
              <a:rPr lang="tr-TR" sz="4400" dirty="0" smtClean="0"/>
              <a:t>Kalem, yapıştırıcı,pastel boyalar,</a:t>
            </a:r>
          </a:p>
          <a:p>
            <a:r>
              <a:rPr lang="tr-TR" sz="4400" dirty="0" smtClean="0"/>
              <a:t>Hikaye kitabı</a:t>
            </a:r>
          </a:p>
          <a:p>
            <a:r>
              <a:rPr lang="tr-TR" sz="4400" dirty="0" smtClean="0"/>
              <a:t>Sözlük </a:t>
            </a:r>
          </a:p>
          <a:p>
            <a:r>
              <a:rPr lang="tr-TR" sz="4400" dirty="0" smtClean="0"/>
              <a:t>Not defteri,</a:t>
            </a:r>
          </a:p>
          <a:p>
            <a:endParaRPr lang="tr-TR" dirty="0" smtClean="0"/>
          </a:p>
          <a:p>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451230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endParaRPr lang="tr-TR" dirty="0"/>
          </a:p>
        </p:txBody>
      </p:sp>
      <p:pic>
        <p:nvPicPr>
          <p:cNvPr id="1026" name="Picture 2" descr="C:\Users\acer\Desktop\Halil Dosyalar\VELİ TOPLANTISI EVRAKLARI 4.SINIF\1.DÖNEM 1.VELİ TOPLANTISI SUNU\kitap  okuy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68760"/>
            <a:ext cx="6096000" cy="5208240"/>
          </a:xfrm>
          <a:prstGeom prst="rect">
            <a:avLst/>
          </a:prstGeom>
          <a:noFill/>
          <a:extLst>
            <a:ext uri="{909E8E84-426E-40DD-AFC4-6F175D3DCCD1}">
              <a14:hiddenFill xmlns:a14="http://schemas.microsoft.com/office/drawing/2010/main">
                <a:solidFill>
                  <a:srgbClr val="FFFFFF"/>
                </a:solidFill>
              </a14:hiddenFill>
            </a:ext>
          </a:extLst>
        </p:spPr>
      </p:pic>
      <p:sp>
        <p:nvSpPr>
          <p:cNvPr id="5" name="1 Başlık"/>
          <p:cNvSpPr>
            <a:spLocks noGrp="1"/>
          </p:cNvSpPr>
          <p:nvPr>
            <p:ph type="title"/>
          </p:nvPr>
        </p:nvSpPr>
        <p:spPr>
          <a:xfrm>
            <a:off x="1331640" y="92727"/>
            <a:ext cx="7498080" cy="1143000"/>
          </a:xfrm>
        </p:spPr>
        <p:txBody>
          <a:bodyPr/>
          <a:lstStyle/>
          <a:p>
            <a:r>
              <a:rPr lang="tr-TR" dirty="0" smtClean="0">
                <a:solidFill>
                  <a:srgbClr val="FF0000"/>
                </a:solidFill>
              </a:rPr>
              <a:t> KİTAP OKUYALIM.</a:t>
            </a:r>
            <a:endParaRPr lang="tr-TR" dirty="0">
              <a:solidFill>
                <a:srgbClr val="FF0000"/>
              </a:solidFill>
            </a:endParaRPr>
          </a:p>
        </p:txBody>
      </p:sp>
      <p:sp>
        <p:nvSpPr>
          <p:cNvPr id="6" name="Dikdörtgen 5"/>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057321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cer\Desktop\Halil Dosyalar\VELİ TOPLANTISI EVRAKLARI 4.SINIF\1.DÖNEM 1.VELİ TOPLANTISI SUNU\hikaye kitapları\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047750"/>
            <a:ext cx="6048672" cy="526157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 name="1 Başlık"/>
          <p:cNvSpPr>
            <a:spLocks noGrp="1"/>
          </p:cNvSpPr>
          <p:nvPr>
            <p:ph type="title"/>
          </p:nvPr>
        </p:nvSpPr>
        <p:spPr>
          <a:xfrm>
            <a:off x="1331640" y="6797"/>
            <a:ext cx="7498080" cy="1143000"/>
          </a:xfrm>
        </p:spPr>
        <p:txBody>
          <a:bodyPr/>
          <a:lstStyle/>
          <a:p>
            <a:r>
              <a:rPr lang="tr-TR" dirty="0" smtClean="0">
                <a:solidFill>
                  <a:srgbClr val="FF0000"/>
                </a:solidFill>
              </a:rPr>
              <a:t>HİKAYE KİTABI</a:t>
            </a:r>
            <a:endParaRPr lang="tr-TR" dirty="0">
              <a:solidFill>
                <a:srgbClr val="FF0000"/>
              </a:solidFill>
            </a:endParaRPr>
          </a:p>
        </p:txBody>
      </p:sp>
    </p:spTree>
    <p:extLst>
      <p:ext uri="{BB962C8B-B14F-4D97-AF65-F5344CB8AC3E}">
        <p14:creationId xmlns:p14="http://schemas.microsoft.com/office/powerpoint/2010/main" val="2282192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HİKAYE KİTABI</a:t>
            </a:r>
            <a:endParaRPr lang="tr-TR" dirty="0">
              <a:solidFill>
                <a:srgbClr val="FF0000"/>
              </a:solidFill>
            </a:endParaRPr>
          </a:p>
        </p:txBody>
      </p:sp>
      <p:sp>
        <p:nvSpPr>
          <p:cNvPr id="3" name="2 İçerik Yer Tutucusu"/>
          <p:cNvSpPr>
            <a:spLocks noGrp="1"/>
          </p:cNvSpPr>
          <p:nvPr>
            <p:ph idx="1"/>
          </p:nvPr>
        </p:nvSpPr>
        <p:spPr>
          <a:xfrm>
            <a:off x="1043608" y="1268760"/>
            <a:ext cx="7498080" cy="5112568"/>
          </a:xfrm>
        </p:spPr>
        <p:txBody>
          <a:bodyPr>
            <a:normAutofit fontScale="77500" lnSpcReduction="20000"/>
          </a:bodyPr>
          <a:lstStyle/>
          <a:p>
            <a:pPr marL="82296" indent="0">
              <a:buNone/>
            </a:pPr>
            <a:r>
              <a:rPr lang="tr-TR" dirty="0" smtClean="0"/>
              <a:t>Tüm dönemlerde yapılan uygulamaların belki de en iyisi okumadır.</a:t>
            </a:r>
          </a:p>
          <a:p>
            <a:pPr marL="82296" indent="0">
              <a:buNone/>
            </a:pPr>
            <a:r>
              <a:rPr lang="tr-TR" dirty="0" smtClean="0"/>
              <a:t>Bu sene geçen seneki gibi ÖZENLİ  takibi yapılacak.</a:t>
            </a:r>
          </a:p>
          <a:p>
            <a:pPr marL="82296" indent="0">
              <a:buNone/>
            </a:pPr>
            <a:r>
              <a:rPr lang="tr-TR" dirty="0" smtClean="0"/>
              <a:t>Tüm öğrenciler aynı hikaye kitabını alacak ve </a:t>
            </a:r>
          </a:p>
          <a:p>
            <a:pPr marL="82296" indent="0">
              <a:buNone/>
            </a:pPr>
            <a:r>
              <a:rPr lang="tr-TR" dirty="0" smtClean="0"/>
              <a:t>kontrolleri her Pazartesi ben yapacağım. </a:t>
            </a:r>
          </a:p>
          <a:p>
            <a:pPr>
              <a:buNone/>
            </a:pPr>
            <a:r>
              <a:rPr lang="tr-TR" dirty="0" smtClean="0"/>
              <a:t>30 hafta boyunca her hafta bir kitap okunacak ve  değerlendirmesini ben yapacağım.</a:t>
            </a:r>
          </a:p>
          <a:p>
            <a:pPr>
              <a:buNone/>
            </a:pPr>
            <a:r>
              <a:rPr lang="tr-TR" dirty="0" smtClean="0"/>
              <a:t> Kitap okuma sınav sonuçlarının                        </a:t>
            </a:r>
            <a:r>
              <a:rPr lang="tr-TR" b="1" dirty="0" smtClean="0">
                <a:solidFill>
                  <a:srgbClr val="FF0000"/>
                </a:solidFill>
              </a:rPr>
              <a:t>KARNE NOTUNA  ETKİSİ  YOKTUR.         </a:t>
            </a:r>
            <a:r>
              <a:rPr lang="tr-TR" b="1" dirty="0" smtClean="0">
                <a:latin typeface="Arial Black" pitchFamily="34" charset="0"/>
              </a:rPr>
              <a:t>100 Temel Eser (5 Tane Türk Edebiyatı 25 Tanesi de Dünya Edebiyatı)                                          </a:t>
            </a:r>
            <a:r>
              <a:rPr lang="tr-TR" b="1" dirty="0" smtClean="0"/>
              <a:t>30 ADET KİTAP  55 TL...                        </a:t>
            </a:r>
            <a:r>
              <a:rPr lang="tr-TR" b="1" dirty="0" smtClean="0">
                <a:solidFill>
                  <a:srgbClr val="FF0000"/>
                </a:solidFill>
              </a:rPr>
              <a:t>İSTEMEYEN   ALMAYABİLİR YADA İSTEDİĞİ YERDEN KENDİSİ ALABİLİR</a:t>
            </a:r>
            <a:r>
              <a:rPr lang="tr-TR" b="1" dirty="0" smtClean="0"/>
              <a:t>.</a:t>
            </a:r>
          </a:p>
          <a:p>
            <a:pPr>
              <a:buNone/>
            </a:pPr>
            <a:endParaRPr lang="tr-TR" dirty="0" smtClean="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0000"/>
                </a:solidFill>
                <a:latin typeface="Arial Black" pitchFamily="34" charset="0"/>
              </a:rPr>
              <a:t>BİLGİ MESAJI…</a:t>
            </a:r>
            <a:endParaRPr lang="tr-TR" dirty="0">
              <a:solidFill>
                <a:srgbClr val="FF0000"/>
              </a:solidFill>
              <a:latin typeface="Arial Black" pitchFamily="34" charset="0"/>
            </a:endParaRPr>
          </a:p>
        </p:txBody>
      </p:sp>
      <p:sp>
        <p:nvSpPr>
          <p:cNvPr id="3" name="İçerik Yer Tutucusu 2"/>
          <p:cNvSpPr>
            <a:spLocks noGrp="1"/>
          </p:cNvSpPr>
          <p:nvPr>
            <p:ph idx="1"/>
          </p:nvPr>
        </p:nvSpPr>
        <p:spPr>
          <a:xfrm>
            <a:off x="1043608" y="1447800"/>
            <a:ext cx="7890080" cy="4800600"/>
          </a:xfrm>
        </p:spPr>
        <p:txBody>
          <a:bodyPr>
            <a:normAutofit lnSpcReduction="10000"/>
          </a:bodyPr>
          <a:lstStyle/>
          <a:p>
            <a:pPr marL="82296" indent="0">
              <a:buNone/>
            </a:pPr>
            <a:r>
              <a:rPr lang="tr-TR" dirty="0" smtClean="0"/>
              <a:t>Öğrencimiz ‘’Hikaye Kitabı Değerlendirmesinde’’ İKİDEN FAZLA YANLIŞ yapmışsa kitabı tekrar okumasını sağlamak ve </a:t>
            </a:r>
            <a:r>
              <a:rPr lang="tr-TR" dirty="0" smtClean="0">
                <a:solidFill>
                  <a:srgbClr val="FF0000"/>
                </a:solidFill>
              </a:rPr>
              <a:t>VELİYE BU DURUM HAKKINDA BİLGİ VERMEK </a:t>
            </a:r>
            <a:r>
              <a:rPr lang="tr-TR" dirty="0" smtClean="0"/>
              <a:t>amacıyla ‘</a:t>
            </a:r>
            <a:r>
              <a:rPr lang="tr-TR" b="1" dirty="0" smtClean="0"/>
              <a:t>’Yapılan hikaye kitabı okuma değerlendirmesinde ikiden fazla yanlış yaptığı için……kitabını tekrar okumasını sağlayalım</a:t>
            </a:r>
            <a:r>
              <a:rPr lang="tr-TR" dirty="0" smtClean="0"/>
              <a:t>.’’ şeklinde bilgi mesajı göndereceğim.                                                       </a:t>
            </a:r>
            <a:r>
              <a:rPr lang="tr-TR" b="1" dirty="0" smtClean="0">
                <a:solidFill>
                  <a:srgbClr val="FF0000"/>
                </a:solidFill>
              </a:rPr>
              <a:t>Bu mesajı istemeyen veliye yollamam</a:t>
            </a:r>
            <a:r>
              <a:rPr lang="tr-TR" dirty="0" smtClean="0"/>
              <a:t>…</a:t>
            </a:r>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247276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31346" y="1042424"/>
            <a:ext cx="8229600" cy="4525963"/>
          </a:xfrm>
        </p:spPr>
        <p:txBody>
          <a:bodyPr>
            <a:normAutofit lnSpcReduction="10000"/>
          </a:bodyPr>
          <a:lstStyle/>
          <a:p>
            <a:pPr>
              <a:buNone/>
            </a:pPr>
            <a:r>
              <a:rPr lang="tr-TR" dirty="0" smtClean="0"/>
              <a:t>Okulumuzda tek yüz sayfa başı fotokopi ücreti bu sene de </a:t>
            </a:r>
            <a:r>
              <a:rPr lang="tr-TR" b="1" dirty="0" smtClean="0">
                <a:solidFill>
                  <a:srgbClr val="FF0000"/>
                </a:solidFill>
                <a:latin typeface="Arial Black" pitchFamily="34" charset="0"/>
              </a:rPr>
              <a:t>10 Kuruş.</a:t>
            </a:r>
            <a:r>
              <a:rPr lang="tr-TR" dirty="0" smtClean="0"/>
              <a:t>                                           Okul idaresi sınıflara yazıcı-fotokopi  makinesi koydurmadığı için yine okulun fotokopi makinesinden çekeceğiz.</a:t>
            </a:r>
          </a:p>
          <a:p>
            <a:pPr>
              <a:buNone/>
            </a:pPr>
            <a:r>
              <a:rPr lang="tr-TR" dirty="0" smtClean="0"/>
              <a:t>Fotokopi parası kişi başı YILLIK yine </a:t>
            </a:r>
            <a:r>
              <a:rPr lang="tr-TR" dirty="0" smtClean="0"/>
              <a:t>….</a:t>
            </a:r>
            <a:r>
              <a:rPr lang="tr-TR" dirty="0" smtClean="0"/>
              <a:t> </a:t>
            </a:r>
            <a:r>
              <a:rPr lang="tr-TR" dirty="0" smtClean="0"/>
              <a:t>TL.</a:t>
            </a:r>
          </a:p>
          <a:p>
            <a:pPr>
              <a:buNone/>
            </a:pPr>
            <a:r>
              <a:rPr lang="tr-TR" dirty="0"/>
              <a:t>Paraları Gönüllü Sınıf Temsilcimiz </a:t>
            </a:r>
            <a:r>
              <a:rPr lang="tr-TR" dirty="0" smtClean="0"/>
              <a:t>toplayıp okul idaresine makbuz karşılığı yatıracak.                    Paralar ASLA  bana verilmeyecek.</a:t>
            </a:r>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7</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 name="Dikdörtgen 1"/>
          <p:cNvSpPr/>
          <p:nvPr/>
        </p:nvSpPr>
        <p:spPr>
          <a:xfrm>
            <a:off x="2284945" y="119094"/>
            <a:ext cx="3925690" cy="923330"/>
          </a:xfrm>
          <a:prstGeom prst="rect">
            <a:avLst/>
          </a:prstGeom>
          <a:noFill/>
        </p:spPr>
        <p:txBody>
          <a:bodyPr wrap="none" lIns="91440" tIns="45720" rIns="91440" bIns="45720">
            <a:spAutoFit/>
          </a:bodyPr>
          <a:lstStyle/>
          <a:p>
            <a:pPr algn="ct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FOTOKOPİ</a:t>
            </a:r>
            <a:endParaRPr lang="tr-TR"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00100" y="357166"/>
            <a:ext cx="8143900" cy="5286412"/>
          </a:xfrm>
        </p:spPr>
        <p:txBody>
          <a:bodyPr>
            <a:normAutofit/>
          </a:bodyPr>
          <a:lstStyle/>
          <a:p>
            <a:pPr>
              <a:buNone/>
            </a:pPr>
            <a:r>
              <a:rPr lang="tr-TR" dirty="0" smtClean="0">
                <a:solidFill>
                  <a:srgbClr val="FF0000"/>
                </a:solidFill>
              </a:rPr>
              <a:t> </a:t>
            </a:r>
            <a:r>
              <a:rPr lang="tr-TR" dirty="0" smtClean="0"/>
              <a:t> </a:t>
            </a:r>
            <a:r>
              <a:rPr lang="tr-TR" b="1" dirty="0" smtClean="0">
                <a:solidFill>
                  <a:srgbClr val="FF0000"/>
                </a:solidFill>
              </a:rPr>
              <a:t>Devamsızlık yapılmamasının ve okula zamanında gelmenin önemi ile okula giriş ve çıkış saatleri</a:t>
            </a:r>
            <a:r>
              <a:rPr lang="tr-TR" b="1" dirty="0">
                <a:solidFill>
                  <a:srgbClr val="FF0000"/>
                </a:solidFill>
              </a:rPr>
              <a:t>.</a:t>
            </a:r>
            <a:endParaRPr lang="tr-TR" b="1" dirty="0" smtClean="0">
              <a:solidFill>
                <a:srgbClr val="FF0000"/>
              </a:solidFill>
            </a:endParaRPr>
          </a:p>
          <a:p>
            <a:pPr>
              <a:buNone/>
            </a:pPr>
            <a:r>
              <a:rPr lang="tr-TR" dirty="0" smtClean="0"/>
              <a:t>Giriş :07:30     Çıkış:12:20 </a:t>
            </a:r>
          </a:p>
          <a:p>
            <a:pPr>
              <a:buNone/>
            </a:pPr>
            <a:r>
              <a:rPr lang="tr-TR" dirty="0" smtClean="0"/>
              <a:t>LÜTFEN Geç kalmalar OLMASIN, dersimiz bölünüyor. Sınıfa herkes gibi zamanında girelim.</a:t>
            </a:r>
          </a:p>
          <a:p>
            <a:pPr>
              <a:buNone/>
            </a:pPr>
            <a:r>
              <a:rPr lang="tr-TR" dirty="0" smtClean="0"/>
              <a:t>Öğrencinin devamından veli sorumludur.</a:t>
            </a:r>
          </a:p>
          <a:p>
            <a:pPr>
              <a:buNone/>
            </a:pPr>
            <a:r>
              <a:rPr lang="tr-TR" dirty="0" smtClean="0"/>
              <a:t>Devamsızlıklarda alınan raporlar Müdür </a:t>
            </a:r>
            <a:r>
              <a:rPr lang="tr-TR" dirty="0" smtClean="0"/>
              <a:t>Yardımcısına </a:t>
            </a:r>
            <a:r>
              <a:rPr lang="tr-TR" dirty="0" smtClean="0"/>
              <a:t>verilecek.</a:t>
            </a:r>
          </a:p>
          <a:p>
            <a:pPr>
              <a:buNone/>
            </a:pPr>
            <a:endParaRPr lang="tr-TR" dirty="0" smtClean="0"/>
          </a:p>
          <a:p>
            <a:pPr>
              <a:buNone/>
            </a:pPr>
            <a:endParaRPr lang="tr-TR" dirty="0" smtClean="0"/>
          </a:p>
          <a:p>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8</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2397636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lvl="0"/>
            <a:r>
              <a:rPr lang="tr-TR" b="1" dirty="0" smtClean="0">
                <a:solidFill>
                  <a:srgbClr val="FF0000"/>
                </a:solidFill>
              </a:rPr>
              <a:t>Beslenme</a:t>
            </a:r>
            <a:r>
              <a:rPr lang="tr-TR" dirty="0"/>
              <a:t/>
            </a:r>
            <a:br>
              <a:rPr lang="tr-TR" dirty="0"/>
            </a:br>
            <a:endParaRPr lang="tr-TR" dirty="0"/>
          </a:p>
        </p:txBody>
      </p:sp>
      <p:sp>
        <p:nvSpPr>
          <p:cNvPr id="3" name="İçerik Yer Tutucusu 2"/>
          <p:cNvSpPr>
            <a:spLocks noGrp="1"/>
          </p:cNvSpPr>
          <p:nvPr>
            <p:ph idx="1"/>
          </p:nvPr>
        </p:nvSpPr>
        <p:spPr>
          <a:xfrm>
            <a:off x="1043608" y="1070019"/>
            <a:ext cx="7498080" cy="4800600"/>
          </a:xfrm>
        </p:spPr>
        <p:txBody>
          <a:bodyPr/>
          <a:lstStyle/>
          <a:p>
            <a:pPr marL="82296" indent="0">
              <a:buNone/>
            </a:pPr>
            <a:r>
              <a:rPr lang="tr-TR" dirty="0" smtClean="0"/>
              <a:t>Çocuklarımıza mutlaka </a:t>
            </a:r>
            <a:r>
              <a:rPr lang="tr-TR" dirty="0" smtClean="0">
                <a:solidFill>
                  <a:srgbClr val="FF0000"/>
                </a:solidFill>
              </a:rPr>
              <a:t>EVDE </a:t>
            </a:r>
            <a:r>
              <a:rPr lang="tr-TR" dirty="0" smtClean="0"/>
              <a:t>kahvaltı yaptıralım. Hazır, bakkal ve kantin ürünü yiyecekler almayalım.</a:t>
            </a:r>
          </a:p>
          <a:p>
            <a:pPr marL="82296" indent="0">
              <a:buNone/>
            </a:pPr>
            <a:r>
              <a:rPr lang="tr-TR" dirty="0" smtClean="0"/>
              <a:t>Bu sene her Pazartesi günü SARELLE GÜNÜ yapacağız. Sırasıyla her veli </a:t>
            </a:r>
            <a:r>
              <a:rPr lang="tr-TR" dirty="0" smtClean="0"/>
              <a:t>            </a:t>
            </a:r>
            <a:r>
              <a:rPr lang="tr-TR" dirty="0" smtClean="0">
                <a:latin typeface="Arial Black" pitchFamily="34" charset="0"/>
              </a:rPr>
              <a:t>1 </a:t>
            </a:r>
            <a:r>
              <a:rPr lang="tr-TR" dirty="0" smtClean="0"/>
              <a:t>kilogramlık </a:t>
            </a:r>
            <a:r>
              <a:rPr lang="tr-TR" dirty="0" err="1" smtClean="0"/>
              <a:t>Sarelle</a:t>
            </a:r>
            <a:r>
              <a:rPr lang="tr-TR" dirty="0" smtClean="0"/>
              <a:t> alacak ve sınıfta ben öğrencilerin getirdiği dilim ekmeklere süreceğim. Öğrenci o gün sadece dilimlenmiş ekmeğini ve içeceğini getirecek.</a:t>
            </a:r>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9</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747227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rgbClr val="FF0000"/>
                </a:solidFill>
              </a:rPr>
              <a:t>Temizlik</a:t>
            </a:r>
            <a:endParaRPr lang="tr-TR" b="1" dirty="0">
              <a:solidFill>
                <a:srgbClr val="FF0000"/>
              </a:solidFill>
            </a:endParaRPr>
          </a:p>
        </p:txBody>
      </p:sp>
      <p:sp>
        <p:nvSpPr>
          <p:cNvPr id="3" name="İçerik Yer Tutucusu 2"/>
          <p:cNvSpPr>
            <a:spLocks noGrp="1"/>
          </p:cNvSpPr>
          <p:nvPr>
            <p:ph idx="1"/>
          </p:nvPr>
        </p:nvSpPr>
        <p:spPr/>
        <p:txBody>
          <a:bodyPr>
            <a:normAutofit/>
          </a:bodyPr>
          <a:lstStyle/>
          <a:p>
            <a:r>
              <a:rPr lang="tr-TR" sz="6600" dirty="0" smtClean="0"/>
              <a:t>Çocuklarımızın saçlarını sık sık kontrol edelim ki </a:t>
            </a:r>
            <a:r>
              <a:rPr lang="tr-TR" sz="6600" dirty="0" smtClean="0">
                <a:solidFill>
                  <a:srgbClr val="FF0000"/>
                </a:solidFill>
              </a:rPr>
              <a:t>BİT</a:t>
            </a:r>
            <a:r>
              <a:rPr lang="tr-TR" sz="6600" dirty="0" smtClean="0"/>
              <a:t> olmasın.</a:t>
            </a:r>
            <a:endParaRPr lang="tr-TR" sz="6600"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9</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1384278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500042"/>
            <a:ext cx="8229600" cy="5665262"/>
          </a:xfrm>
        </p:spPr>
        <p:txBody>
          <a:bodyPr>
            <a:normAutofit lnSpcReduction="10000"/>
          </a:bodyPr>
          <a:lstStyle/>
          <a:p>
            <a:pPr>
              <a:buNone/>
            </a:pPr>
            <a:r>
              <a:rPr lang="tr-TR" dirty="0" smtClean="0">
                <a:solidFill>
                  <a:srgbClr val="FF0000"/>
                </a:solidFill>
              </a:rPr>
              <a:t>Derslere hazırlıklı gelmenin ve verilen görevlerin eksiksiz yerine getirmenin öğrenciye olan katkısı ve önemi.</a:t>
            </a:r>
          </a:p>
          <a:p>
            <a:pPr>
              <a:buNone/>
            </a:pPr>
            <a:r>
              <a:rPr lang="tr-TR" dirty="0" err="1" smtClean="0"/>
              <a:t>Ödevsiz</a:t>
            </a:r>
            <a:r>
              <a:rPr lang="tr-TR" dirty="0" smtClean="0"/>
              <a:t> günümüz yoktur. Ödev evde çocuğu oyalama  aracı değildir. Az ödev-çok ödev diye bir şey yoktur, etkili ödev vardır. Ödev, okulda öğrendiğini evde pekiştirmek, öğrenemediğini öğrenmesini sağlamak amacıyla verilir. Kontroller her gün tarafımdan yapılır ve mavi kalemle  imza atılır. Ödev yapmadan gelen öğrenciye benim yapacağım bir şey yoktur. Takibi lütfen siz yapın.</a:t>
            </a:r>
            <a:endParaRPr lang="tr-TR" dirty="0"/>
          </a:p>
        </p:txBody>
      </p:sp>
      <p:sp>
        <p:nvSpPr>
          <p:cNvPr id="4" name="Dikdörtgen 3"/>
          <p:cNvSpPr/>
          <p:nvPr/>
        </p:nvSpPr>
        <p:spPr>
          <a:xfrm>
            <a:off x="28612" y="116632"/>
            <a:ext cx="954107"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10</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28662" y="285728"/>
            <a:ext cx="2757478" cy="1143000"/>
          </a:xfrm>
        </p:spPr>
        <p:txBody>
          <a:bodyPr/>
          <a:lstStyle/>
          <a:p>
            <a:r>
              <a:rPr lang="tr-TR" dirty="0" smtClean="0"/>
              <a:t>GÜNDEM</a:t>
            </a:r>
            <a:endParaRPr lang="tr-TR" dirty="0"/>
          </a:p>
        </p:txBody>
      </p:sp>
      <p:sp>
        <p:nvSpPr>
          <p:cNvPr id="3" name="2 İçerik Yer Tutucusu"/>
          <p:cNvSpPr>
            <a:spLocks noGrp="1"/>
          </p:cNvSpPr>
          <p:nvPr>
            <p:ph idx="1"/>
          </p:nvPr>
        </p:nvSpPr>
        <p:spPr>
          <a:xfrm>
            <a:off x="914400" y="1214422"/>
            <a:ext cx="8229600" cy="4525963"/>
          </a:xfrm>
        </p:spPr>
        <p:txBody>
          <a:bodyPr>
            <a:normAutofit fontScale="55000" lnSpcReduction="20000"/>
          </a:bodyPr>
          <a:lstStyle/>
          <a:p>
            <a:pPr>
              <a:buNone/>
            </a:pPr>
            <a:r>
              <a:rPr lang="tr-TR" dirty="0" smtClean="0"/>
              <a:t>1-   Toplantının açılış konuşması</a:t>
            </a:r>
          </a:p>
          <a:p>
            <a:pPr>
              <a:buNone/>
            </a:pPr>
            <a:r>
              <a:rPr lang="tr-TR" dirty="0" smtClean="0"/>
              <a:t>2-   İmza listesine imzaların alınması</a:t>
            </a:r>
          </a:p>
          <a:p>
            <a:pPr>
              <a:buNone/>
            </a:pPr>
            <a:r>
              <a:rPr lang="tr-TR" dirty="0" smtClean="0"/>
              <a:t>3-   Gündem maddelerinin okunması, gönüllü sınıf temsilcisi seçilmesi,</a:t>
            </a:r>
          </a:p>
          <a:p>
            <a:pPr>
              <a:buNone/>
            </a:pPr>
            <a:r>
              <a:rPr lang="tr-TR" dirty="0" smtClean="0"/>
              <a:t>4-   Bu sene dördüncü sınıfta yapılacak olan çalışmalarla derslerle ilgili bilgilerin verilmesi-fotokopi verilecek</a:t>
            </a:r>
          </a:p>
          <a:p>
            <a:pPr>
              <a:buNone/>
            </a:pPr>
            <a:r>
              <a:rPr lang="tr-TR" dirty="0"/>
              <a:t>5</a:t>
            </a:r>
            <a:r>
              <a:rPr lang="tr-TR" dirty="0" smtClean="0"/>
              <a:t>-   Okul öğretmen ve veli işbirliğinin önemi üzerinde durulması-yazılı iletişim</a:t>
            </a:r>
          </a:p>
          <a:p>
            <a:pPr>
              <a:buNone/>
            </a:pPr>
            <a:r>
              <a:rPr lang="tr-TR" dirty="0"/>
              <a:t>6</a:t>
            </a:r>
            <a:r>
              <a:rPr lang="tr-TR" dirty="0" smtClean="0"/>
              <a:t>-   Öğrenci ihtiyaç listesi ve liste hakkında bilgi verilmesi,hikaye kitabı alma ve  okuma</a:t>
            </a:r>
          </a:p>
          <a:p>
            <a:pPr>
              <a:buNone/>
            </a:pPr>
            <a:r>
              <a:rPr lang="tr-TR" dirty="0"/>
              <a:t>7</a:t>
            </a:r>
            <a:r>
              <a:rPr lang="tr-TR" dirty="0" smtClean="0"/>
              <a:t>-   Okuldaki fotokopi ücreti hakkında gerekli açıklamaların yapılması</a:t>
            </a:r>
          </a:p>
          <a:p>
            <a:pPr>
              <a:buNone/>
            </a:pPr>
            <a:r>
              <a:rPr lang="tr-TR" dirty="0"/>
              <a:t>8</a:t>
            </a:r>
            <a:r>
              <a:rPr lang="tr-TR" dirty="0" smtClean="0"/>
              <a:t>-  Devamsızlık yapılmamasının ve okula zamanında gelmenin önemi ile okula giriş ve çıkış saatleri hakkında bilgi verilmesi</a:t>
            </a:r>
          </a:p>
          <a:p>
            <a:pPr lvl="0">
              <a:buNone/>
            </a:pPr>
            <a:r>
              <a:rPr lang="tr-TR" dirty="0"/>
              <a:t>9</a:t>
            </a:r>
            <a:r>
              <a:rPr lang="tr-TR" dirty="0" smtClean="0"/>
              <a:t>-   Beslenme – temizlik –sağlıklı yaşam </a:t>
            </a:r>
          </a:p>
          <a:p>
            <a:pPr>
              <a:buNone/>
            </a:pPr>
            <a:r>
              <a:rPr lang="tr-TR" dirty="0" smtClean="0"/>
              <a:t>10- Derslere hazırlıklı gelmenin ve verilen görevlerin eksiksiz yerine getirmenin öğrenciye olan katkısı ve önemi</a:t>
            </a:r>
          </a:p>
          <a:p>
            <a:pPr>
              <a:buNone/>
            </a:pPr>
            <a:r>
              <a:rPr lang="tr-TR" dirty="0" smtClean="0"/>
              <a:t>11- Öğrenci değerlendirmeleri..</a:t>
            </a:r>
          </a:p>
          <a:p>
            <a:pPr>
              <a:buNone/>
            </a:pPr>
            <a:r>
              <a:rPr lang="tr-TR" dirty="0" smtClean="0"/>
              <a:t>12- Dilek ve temenniler</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82296" indent="0">
              <a:buNone/>
            </a:pPr>
            <a:r>
              <a:rPr lang="tr-TR" sz="2800" b="1" dirty="0" smtClean="0"/>
              <a:t>MADDE 3: </a:t>
            </a:r>
            <a:r>
              <a:rPr lang="tr-TR" sz="2800" dirty="0" smtClean="0"/>
              <a:t>İlkokul 4.sınıfta </a:t>
            </a:r>
            <a:r>
              <a:rPr lang="tr-TR" sz="2800" dirty="0"/>
              <a:t>öğrenci başarısı; sınavlar ile ders etkinliklerine katılım çalışmalarından alınan puanlara göre </a:t>
            </a:r>
            <a:r>
              <a:rPr lang="tr-TR" sz="2800" dirty="0" smtClean="0"/>
              <a:t>değerlendirilir.</a:t>
            </a:r>
          </a:p>
          <a:p>
            <a:pPr marL="82296" indent="0">
              <a:buNone/>
            </a:pPr>
            <a:r>
              <a:rPr lang="tr-TR" sz="2800" b="1" dirty="0"/>
              <a:t>MADDE 22 – </a:t>
            </a:r>
            <a:r>
              <a:rPr lang="tr-TR" sz="2800" dirty="0" smtClean="0"/>
              <a:t>İlkokul </a:t>
            </a:r>
            <a:r>
              <a:rPr lang="tr-TR" sz="2800" dirty="0"/>
              <a:t>4 üncü </a:t>
            </a:r>
            <a:r>
              <a:rPr lang="tr-TR" sz="2800" dirty="0" smtClean="0"/>
              <a:t>sınıf </a:t>
            </a:r>
            <a:r>
              <a:rPr lang="tr-TR" sz="2800" dirty="0"/>
              <a:t>öğrencilere;</a:t>
            </a:r>
          </a:p>
          <a:p>
            <a:pPr marL="82296" indent="0">
              <a:buNone/>
            </a:pPr>
            <a:r>
              <a:rPr lang="tr-TR" sz="2800" dirty="0" smtClean="0"/>
              <a:t>Haftalık </a:t>
            </a:r>
            <a:r>
              <a:rPr lang="tr-TR" sz="2800" dirty="0"/>
              <a:t>ders saati üç ve üçten az olan derslerde iki, üçten fazla olan derslerde ise üç sınav yapılır. </a:t>
            </a:r>
            <a:endParaRPr lang="tr-TR" sz="2800" dirty="0" smtClean="0"/>
          </a:p>
          <a:p>
            <a:pPr marL="82296" indent="0">
              <a:buNone/>
            </a:pPr>
            <a:endParaRPr lang="tr-TR" sz="2400" dirty="0" smtClean="0"/>
          </a:p>
          <a:p>
            <a:pPr marL="82296" indent="0" algn="ctr">
              <a:buNone/>
            </a:pPr>
            <a:r>
              <a:rPr lang="tr-TR" sz="2400" b="1" dirty="0" smtClean="0">
                <a:solidFill>
                  <a:srgbClr val="FF0000"/>
                </a:solidFill>
              </a:rPr>
              <a:t>SINAVLARDA ALINACAK NOTLARIN ORTALAMASI  KARNE NOTU OLACAKTIR.</a:t>
            </a:r>
            <a:endParaRPr lang="tr-TR" sz="2400" b="1" dirty="0">
              <a:solidFill>
                <a:srgbClr val="FF0000"/>
              </a:solidFill>
            </a:endParaRPr>
          </a:p>
        </p:txBody>
      </p:sp>
      <p:sp>
        <p:nvSpPr>
          <p:cNvPr id="4" name="Dikdörtgen 3"/>
          <p:cNvSpPr/>
          <p:nvPr/>
        </p:nvSpPr>
        <p:spPr>
          <a:xfrm>
            <a:off x="1084777" y="393692"/>
            <a:ext cx="7465955" cy="769441"/>
          </a:xfrm>
          <a:prstGeom prst="rect">
            <a:avLst/>
          </a:prstGeom>
          <a:noFill/>
        </p:spPr>
        <p:txBody>
          <a:bodyPr wrap="none" lIns="91440" tIns="45720" rIns="91440" bIns="45720">
            <a:spAutoFit/>
          </a:bodyPr>
          <a:lstStyle/>
          <a:p>
            <a:pPr algn="ctr"/>
            <a:r>
              <a:rPr lang="tr-TR" sz="4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SINAVLAR  YÖNETMELİĞİ</a:t>
            </a:r>
            <a:endParaRPr lang="tr-TR" sz="4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5" name="Dikdörtgen 4"/>
          <p:cNvSpPr/>
          <p:nvPr/>
        </p:nvSpPr>
        <p:spPr>
          <a:xfrm>
            <a:off x="47720" y="116632"/>
            <a:ext cx="915892"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11</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615689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85000" lnSpcReduction="20000"/>
          </a:bodyPr>
          <a:lstStyle/>
          <a:p>
            <a:pPr marL="82296" indent="0">
              <a:buNone/>
            </a:pPr>
            <a:r>
              <a:rPr lang="tr-TR" dirty="0" smtClean="0"/>
              <a:t> </a:t>
            </a:r>
            <a:r>
              <a:rPr lang="tr-TR" dirty="0"/>
              <a:t>Geçerli özrü </a:t>
            </a:r>
            <a:r>
              <a:rPr lang="tr-TR" dirty="0" smtClean="0"/>
              <a:t>(RAPOR) olmadan sınava </a:t>
            </a:r>
            <a:r>
              <a:rPr lang="tr-TR" dirty="0"/>
              <a:t>katılmayan </a:t>
            </a:r>
            <a:r>
              <a:rPr lang="tr-TR" dirty="0" smtClean="0"/>
              <a:t>öğrencilerin </a:t>
            </a:r>
            <a:r>
              <a:rPr lang="tr-TR" dirty="0"/>
              <a:t>durumları puanla değerlendirilmez. Ancak dönem puanı </a:t>
            </a:r>
            <a:r>
              <a:rPr lang="tr-TR" dirty="0" smtClean="0"/>
              <a:t>hesaplamalarında </a:t>
            </a:r>
            <a:r>
              <a:rPr lang="tr-TR" dirty="0"/>
              <a:t>sınav </a:t>
            </a:r>
            <a:r>
              <a:rPr lang="tr-TR" dirty="0" smtClean="0"/>
              <a:t>adedi </a:t>
            </a:r>
            <a:r>
              <a:rPr lang="tr-TR" dirty="0"/>
              <a:t>tam olarak </a:t>
            </a:r>
            <a:r>
              <a:rPr lang="tr-TR" dirty="0" smtClean="0"/>
              <a:t>alınır.</a:t>
            </a:r>
          </a:p>
          <a:p>
            <a:pPr marL="82296" indent="0">
              <a:buNone/>
            </a:pPr>
            <a:r>
              <a:rPr lang="tr-TR" dirty="0"/>
              <a:t>Öğretmenler tarafından yapılan sınavlara katılmayan ve okul yönetimince özrü uygun görülen </a:t>
            </a:r>
            <a:r>
              <a:rPr lang="tr-TR" dirty="0" smtClean="0"/>
              <a:t>(RAPORLU) öğrenciler</a:t>
            </a:r>
            <a:r>
              <a:rPr lang="tr-TR" dirty="0"/>
              <a:t>, ders öğretmeninin belirleyeceği bir zamanda önceden öğrenciye duyurularak dersin niteliğine göre yapılacak değerlendirme etkinliğine alınır. Bu ölçme değerlendirme etkinliği, sınıfta diğer öğrencilerle ders işlenirken yapılabileceği gibi ders dışında da yapılabilir. </a:t>
            </a:r>
          </a:p>
        </p:txBody>
      </p:sp>
      <p:sp>
        <p:nvSpPr>
          <p:cNvPr id="4" name="Dikdörtgen 3"/>
          <p:cNvSpPr/>
          <p:nvPr/>
        </p:nvSpPr>
        <p:spPr>
          <a:xfrm>
            <a:off x="2191395" y="393692"/>
            <a:ext cx="5252720" cy="769441"/>
          </a:xfrm>
          <a:prstGeom prst="rect">
            <a:avLst/>
          </a:prstGeom>
          <a:noFill/>
        </p:spPr>
        <p:txBody>
          <a:bodyPr wrap="none" lIns="91440" tIns="45720" rIns="91440" bIns="45720">
            <a:spAutoFit/>
          </a:bodyPr>
          <a:lstStyle/>
          <a:p>
            <a:pPr algn="ctr"/>
            <a:r>
              <a:rPr lang="tr-TR" sz="4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SINAVA GİRMEME</a:t>
            </a:r>
            <a:endParaRPr lang="tr-TR" sz="4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5" name="Dikdörtgen 4"/>
          <p:cNvSpPr/>
          <p:nvPr/>
        </p:nvSpPr>
        <p:spPr>
          <a:xfrm>
            <a:off x="47720" y="116632"/>
            <a:ext cx="915892"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11</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20876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7720" y="116632"/>
            <a:ext cx="915892"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11</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6" name="Dikdörtgen 5"/>
          <p:cNvSpPr/>
          <p:nvPr/>
        </p:nvSpPr>
        <p:spPr>
          <a:xfrm>
            <a:off x="1979712" y="1340768"/>
            <a:ext cx="4870244" cy="2585323"/>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DİLEK</a:t>
            </a:r>
          </a:p>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VE  </a:t>
            </a:r>
          </a:p>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TEMENNİLER</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389093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714356"/>
            <a:ext cx="8229600" cy="4525963"/>
          </a:xfrm>
        </p:spPr>
        <p:txBody>
          <a:bodyPr>
            <a:normAutofit fontScale="92500"/>
          </a:bodyPr>
          <a:lstStyle/>
          <a:p>
            <a:pPr algn="ctr">
              <a:buNone/>
            </a:pPr>
            <a:r>
              <a:rPr lang="tr-TR" sz="7200" dirty="0" smtClean="0"/>
              <a:t>TOPLANTIYA KATILDIĞINIZ İÇİN TEŞEKKÜR EDERİM.</a:t>
            </a:r>
          </a:p>
          <a:p>
            <a:pPr algn="ctr">
              <a:buNone/>
            </a:pPr>
            <a:r>
              <a:rPr lang="tr-TR" sz="7200" dirty="0" smtClean="0"/>
              <a:t>HALİL AYGÜN</a:t>
            </a:r>
            <a:endParaRPr lang="tr-TR" sz="7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1266"/>
            <a:ext cx="7498080" cy="1143000"/>
          </a:xfrm>
        </p:spPr>
        <p:txBody>
          <a:bodyPr>
            <a:normAutofit/>
          </a:bodyPr>
          <a:lstStyle/>
          <a:p>
            <a:r>
              <a:rPr lang="tr-TR" sz="2000" b="1" dirty="0"/>
              <a:t>İLKOKULLAR </a:t>
            </a:r>
            <a:r>
              <a:rPr lang="tr-TR" sz="2000" b="1" dirty="0" smtClean="0"/>
              <a:t> HAFTALIK </a:t>
            </a:r>
            <a:r>
              <a:rPr lang="tr-TR" sz="2000" b="1" dirty="0"/>
              <a:t>DERS ÇİZELGESİ</a:t>
            </a:r>
            <a:endParaRPr lang="tr-TR" sz="2000" dirty="0"/>
          </a:p>
        </p:txBody>
      </p:sp>
      <p:graphicFrame>
        <p:nvGraphicFramePr>
          <p:cNvPr id="6" name="Tablo 5"/>
          <p:cNvGraphicFramePr>
            <a:graphicFrameLocks noGrp="1"/>
          </p:cNvGraphicFramePr>
          <p:nvPr>
            <p:extLst>
              <p:ext uri="{D42A27DB-BD31-4B8C-83A1-F6EECF244321}">
                <p14:modId xmlns:p14="http://schemas.microsoft.com/office/powerpoint/2010/main" val="2176105144"/>
              </p:ext>
            </p:extLst>
          </p:nvPr>
        </p:nvGraphicFramePr>
        <p:xfrm>
          <a:off x="1043608" y="908720"/>
          <a:ext cx="6120680" cy="4474384"/>
        </p:xfrm>
        <a:graphic>
          <a:graphicData uri="http://schemas.openxmlformats.org/drawingml/2006/table">
            <a:tbl>
              <a:tblPr firstRow="1" firstCol="1" bandRow="1">
                <a:tableStyleId>{5C22544A-7EE6-4342-B048-85BDC9FD1C3A}</a:tableStyleId>
              </a:tblPr>
              <a:tblGrid>
                <a:gridCol w="1008112"/>
                <a:gridCol w="3888432"/>
                <a:gridCol w="1224136"/>
              </a:tblGrid>
              <a:tr h="560833">
                <a:tc>
                  <a:txBody>
                    <a:bodyPr/>
                    <a:lstStyle/>
                    <a:p>
                      <a:pPr marL="457200">
                        <a:lnSpc>
                          <a:spcPct val="115000"/>
                        </a:lnSpc>
                        <a:spcAft>
                          <a:spcPts val="1000"/>
                        </a:spcAft>
                      </a:pPr>
                      <a:r>
                        <a:rPr lang="tr-TR" sz="1600" dirty="0">
                          <a:effectLst/>
                        </a:rPr>
                        <a:t> </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b="1" dirty="0">
                          <a:solidFill>
                            <a:schemeClr val="tx1"/>
                          </a:solidFill>
                          <a:effectLst/>
                        </a:rPr>
                        <a:t>DERSLER</a:t>
                      </a:r>
                      <a:endParaRPr lang="tr-TR"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tr-TR" sz="1600" b="1" dirty="0">
                          <a:solidFill>
                            <a:schemeClr val="tx1"/>
                          </a:solidFill>
                          <a:effectLst/>
                        </a:rPr>
                        <a:t>HAFTALIK SAAT</a:t>
                      </a:r>
                      <a:endParaRPr lang="tr-TR"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lgn="l">
                        <a:lnSpc>
                          <a:spcPct val="115000"/>
                        </a:lnSpc>
                        <a:spcAft>
                          <a:spcPts val="1000"/>
                        </a:spcAft>
                      </a:pPr>
                      <a:r>
                        <a:rPr lang="tr-TR" sz="1600" dirty="0">
                          <a:solidFill>
                            <a:schemeClr val="tx1"/>
                          </a:solidFill>
                          <a:effectLst/>
                        </a:rPr>
                        <a:t>1</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de-DE" sz="1600" kern="1200" dirty="0" err="1">
                          <a:effectLst/>
                        </a:rPr>
                        <a:t>Türkçe</a:t>
                      </a:r>
                      <a:r>
                        <a:rPr lang="de-DE" sz="1600" kern="1200" dirty="0">
                          <a:effectLst/>
                        </a:rPr>
                        <a:t> </a:t>
                      </a:r>
                      <a:r>
                        <a:rPr lang="tr-TR" sz="1600" kern="1200" dirty="0">
                          <a:effectLst/>
                        </a:rPr>
                        <a:t>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8</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lnSpc>
                          <a:spcPct val="115000"/>
                        </a:lnSpc>
                        <a:spcAft>
                          <a:spcPts val="1000"/>
                        </a:spcAft>
                      </a:pPr>
                      <a:r>
                        <a:rPr lang="tr-TR" sz="1600" dirty="0">
                          <a:solidFill>
                            <a:schemeClr val="tx1"/>
                          </a:solidFill>
                          <a:effectLst/>
                        </a:rPr>
                        <a:t>2</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1000"/>
                        </a:spcAft>
                      </a:pPr>
                      <a:r>
                        <a:rPr lang="tr-TR" sz="1600" kern="1200" dirty="0">
                          <a:effectLst/>
                        </a:rPr>
                        <a:t>Matematik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5</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spcAft>
                          <a:spcPts val="0"/>
                        </a:spcAft>
                      </a:pPr>
                      <a:r>
                        <a:rPr lang="tr-TR" sz="1600" dirty="0">
                          <a:solidFill>
                            <a:schemeClr val="tx1"/>
                          </a:solidFill>
                          <a:effectLst/>
                        </a:rPr>
                        <a:t>3</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1000"/>
                        </a:spcAft>
                      </a:pPr>
                      <a:r>
                        <a:rPr lang="tr-TR" sz="1600" kern="1200" dirty="0">
                          <a:effectLst/>
                        </a:rPr>
                        <a:t>Fen Bilimleri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3</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spcAft>
                          <a:spcPts val="0"/>
                        </a:spcAft>
                      </a:pPr>
                      <a:r>
                        <a:rPr lang="tr-TR" sz="1600" dirty="0">
                          <a:solidFill>
                            <a:schemeClr val="tx1"/>
                          </a:solidFill>
                          <a:effectLst/>
                        </a:rPr>
                        <a:t>4</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Sosyal Bilgiler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3</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lnSpc>
                          <a:spcPct val="115000"/>
                        </a:lnSpc>
                        <a:spcAft>
                          <a:spcPts val="1000"/>
                        </a:spcAft>
                      </a:pPr>
                      <a:r>
                        <a:rPr lang="tr-TR" sz="1600" dirty="0">
                          <a:solidFill>
                            <a:schemeClr val="tx1"/>
                          </a:solidFill>
                          <a:effectLst/>
                        </a:rPr>
                        <a:t>5</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es-ES" sz="1600" kern="1200" dirty="0">
                          <a:effectLst/>
                        </a:rPr>
                        <a:t>Yabancı Dil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1343">
                <a:tc>
                  <a:txBody>
                    <a:bodyPr/>
                    <a:lstStyle/>
                    <a:p>
                      <a:pPr marL="457200">
                        <a:lnSpc>
                          <a:spcPct val="115000"/>
                        </a:lnSpc>
                        <a:spcAft>
                          <a:spcPts val="1000"/>
                        </a:spcAft>
                      </a:pPr>
                      <a:r>
                        <a:rPr lang="tr-TR" sz="1600" dirty="0">
                          <a:solidFill>
                            <a:schemeClr val="tx1"/>
                          </a:solidFill>
                          <a:effectLst/>
                        </a:rPr>
                        <a:t>6</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Din Kültürü ve Ahlak Bilgisi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spcAft>
                          <a:spcPts val="0"/>
                        </a:spcAft>
                      </a:pPr>
                      <a:r>
                        <a:rPr lang="tr-TR" sz="1600" dirty="0">
                          <a:solidFill>
                            <a:schemeClr val="tx1"/>
                          </a:solidFill>
                          <a:effectLst/>
                        </a:rPr>
                        <a:t>7</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Görsel Sanatlar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spcAft>
                          <a:spcPts val="0"/>
                        </a:spcAft>
                      </a:pPr>
                      <a:r>
                        <a:rPr lang="tr-TR" sz="1600" dirty="0">
                          <a:solidFill>
                            <a:schemeClr val="tx1"/>
                          </a:solidFill>
                          <a:effectLst/>
                        </a:rPr>
                        <a:t>8</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Müzik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56175">
                <a:tc>
                  <a:txBody>
                    <a:bodyPr/>
                    <a:lstStyle/>
                    <a:p>
                      <a:pPr marL="457200">
                        <a:spcAft>
                          <a:spcPts val="0"/>
                        </a:spcAft>
                      </a:pPr>
                      <a:r>
                        <a:rPr lang="tr-TR" sz="1600" dirty="0">
                          <a:solidFill>
                            <a:schemeClr val="tx1"/>
                          </a:solidFill>
                          <a:effectLst/>
                        </a:rPr>
                        <a:t>9</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Oyun ve Fizikî Etkinlikler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1840">
                <a:tc>
                  <a:txBody>
                    <a:bodyPr/>
                    <a:lstStyle/>
                    <a:p>
                      <a:pPr marL="457200">
                        <a:spcAft>
                          <a:spcPts val="0"/>
                        </a:spcAft>
                      </a:pPr>
                      <a:r>
                        <a:rPr lang="tr-TR" sz="1600" dirty="0">
                          <a:solidFill>
                            <a:schemeClr val="tx1"/>
                          </a:solidFill>
                          <a:effectLst/>
                        </a:rPr>
                        <a:t>10</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da-DK" sz="1600" kern="1200" dirty="0">
                          <a:effectLst/>
                        </a:rPr>
                        <a:t>Beden Eğitimi ve Spor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7616">
                <a:tc>
                  <a:txBody>
                    <a:bodyPr/>
                    <a:lstStyle/>
                    <a:p>
                      <a:pPr marL="457200">
                        <a:lnSpc>
                          <a:spcPct val="115000"/>
                        </a:lnSpc>
                        <a:spcAft>
                          <a:spcPts val="0"/>
                        </a:spcAft>
                      </a:pPr>
                      <a:r>
                        <a:rPr lang="tr-TR" sz="1600" dirty="0">
                          <a:solidFill>
                            <a:schemeClr val="tx1"/>
                          </a:solidFill>
                          <a:effectLst/>
                        </a:rPr>
                        <a:t>11</a:t>
                      </a:r>
                      <a:endParaRPr lang="tr-TR"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Trafik Güvenliği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29424">
                <a:tc>
                  <a:txBody>
                    <a:bodyPr/>
                    <a:lstStyle/>
                    <a:p>
                      <a:pPr marL="457200">
                        <a:lnSpc>
                          <a:spcPct val="115000"/>
                        </a:lnSpc>
                        <a:spcAft>
                          <a:spcPts val="0"/>
                        </a:spcAft>
                      </a:pPr>
                      <a:r>
                        <a:rPr lang="tr-TR" sz="1600" dirty="0">
                          <a:solidFill>
                            <a:schemeClr val="tx1"/>
                          </a:solidFill>
                          <a:effectLst/>
                        </a:rPr>
                        <a:t>12</a:t>
                      </a:r>
                      <a:endParaRPr lang="tr-TR"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İnsan Hakları, Yurttaşlık ve Demokrasi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Başlık 1"/>
          <p:cNvSpPr txBox="1">
            <a:spLocks/>
          </p:cNvSpPr>
          <p:nvPr/>
        </p:nvSpPr>
        <p:spPr>
          <a:xfrm>
            <a:off x="1043608" y="5877272"/>
            <a:ext cx="7498080" cy="720080"/>
          </a:xfrm>
          <a:prstGeom prst="rect">
            <a:avLst/>
          </a:prstGeom>
        </p:spPr>
        <p:txBody>
          <a:bodyPr anchor="ctr">
            <a:norm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endParaRPr lang="tr-TR" sz="2000" dirty="0"/>
          </a:p>
        </p:txBody>
      </p:sp>
      <p:sp>
        <p:nvSpPr>
          <p:cNvPr id="8" name="Başlık 1"/>
          <p:cNvSpPr txBox="1">
            <a:spLocks/>
          </p:cNvSpPr>
          <p:nvPr/>
        </p:nvSpPr>
        <p:spPr>
          <a:xfrm>
            <a:off x="755576" y="5715000"/>
            <a:ext cx="8064896" cy="882352"/>
          </a:xfrm>
          <a:prstGeom prst="rect">
            <a:avLst/>
          </a:prstGeom>
        </p:spPr>
        <p:txBody>
          <a:bodyPr anchor="ctr">
            <a:norm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228600" algn="ctr">
              <a:lnSpc>
                <a:spcPct val="115000"/>
              </a:lnSpc>
            </a:pPr>
            <a:r>
              <a:rPr lang="tr-TR" sz="2000" dirty="0">
                <a:effectLst/>
              </a:rPr>
              <a:t>Din Kültürü ve Ahlak Bilgisi </a:t>
            </a:r>
            <a:r>
              <a:rPr lang="tr-TR" sz="2000" dirty="0" smtClean="0">
                <a:effectLst/>
              </a:rPr>
              <a:t>ve </a:t>
            </a:r>
            <a:r>
              <a:rPr lang="es-ES" sz="2000" dirty="0">
                <a:effectLst/>
              </a:rPr>
              <a:t>Yabancı </a:t>
            </a:r>
            <a:r>
              <a:rPr lang="es-ES" sz="2000" dirty="0" smtClean="0">
                <a:effectLst/>
              </a:rPr>
              <a:t>Dil</a:t>
            </a:r>
            <a:r>
              <a:rPr lang="tr-TR" sz="2000" dirty="0" smtClean="0">
                <a:effectLst/>
              </a:rPr>
              <a:t> derslerine branş öğretmeni girecek.</a:t>
            </a:r>
            <a:r>
              <a:rPr lang="es-ES" sz="2000" dirty="0" smtClean="0">
                <a:effectLst/>
              </a:rPr>
              <a:t> </a:t>
            </a:r>
            <a:endParaRPr lang="tr-TR" sz="2000" dirty="0">
              <a:effectLst/>
              <a:latin typeface="Calibri"/>
              <a:ea typeface="Calibri"/>
              <a:cs typeface="Times New Roman"/>
            </a:endParaRPr>
          </a:p>
          <a:p>
            <a:pPr marL="228600">
              <a:lnSpc>
                <a:spcPct val="115000"/>
              </a:lnSpc>
              <a:spcAft>
                <a:spcPts val="0"/>
              </a:spcAft>
            </a:pPr>
            <a:endParaRPr lang="tr-TR" sz="2000" dirty="0">
              <a:effectLst/>
              <a:latin typeface="Calibri"/>
              <a:ea typeface="Calibri"/>
              <a:cs typeface="Times New Roman"/>
            </a:endParaRPr>
          </a:p>
        </p:txBody>
      </p:sp>
      <p:sp>
        <p:nvSpPr>
          <p:cNvPr id="9" name="Dikdörtgen 8"/>
          <p:cNvSpPr/>
          <p:nvPr/>
        </p:nvSpPr>
        <p:spPr>
          <a:xfrm>
            <a:off x="222575" y="116632"/>
            <a:ext cx="566181"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4</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3481856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1000100" y="404664"/>
            <a:ext cx="7820372" cy="464347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tr-TR" sz="4000" dirty="0" smtClean="0">
                <a:latin typeface="+mj-lt"/>
                <a:ea typeface="+mj-ea"/>
                <a:cs typeface="+mj-cs"/>
              </a:rPr>
              <a:t>Sizlere verilen fotokopilerde  </a:t>
            </a:r>
            <a:r>
              <a:rPr lang="tr-TR" sz="4000" dirty="0" smtClean="0">
                <a:solidFill>
                  <a:srgbClr val="0070C0"/>
                </a:solidFill>
                <a:latin typeface="+mj-lt"/>
                <a:ea typeface="+mj-ea"/>
                <a:cs typeface="+mj-cs"/>
              </a:rPr>
              <a:t>Fen Bilimleri, Sosyal Bilgiler, </a:t>
            </a:r>
            <a:r>
              <a:rPr lang="tr-TR" sz="4000" dirty="0" err="1" smtClean="0">
                <a:solidFill>
                  <a:srgbClr val="0070C0"/>
                </a:solidFill>
                <a:latin typeface="+mj-lt"/>
                <a:ea typeface="+mj-ea"/>
                <a:cs typeface="+mj-cs"/>
              </a:rPr>
              <a:t>Matematik,Türkçe</a:t>
            </a:r>
            <a:r>
              <a:rPr lang="tr-TR" sz="4000" dirty="0" smtClean="0">
                <a:solidFill>
                  <a:srgbClr val="0070C0"/>
                </a:solidFill>
                <a:latin typeface="+mj-lt"/>
                <a:ea typeface="+mj-ea"/>
                <a:cs typeface="+mj-cs"/>
              </a:rPr>
              <a:t> </a:t>
            </a:r>
            <a:r>
              <a:rPr lang="tr-TR" sz="4000" dirty="0" smtClean="0">
                <a:latin typeface="+mj-lt"/>
                <a:ea typeface="+mj-ea"/>
                <a:cs typeface="+mj-cs"/>
              </a:rPr>
              <a:t>derslerinde yıl boyunca  hangi konuyu işleyeceğimiz yer almaktadır.Bu fotokopilerden ders takibini rahatlıkla yapabilirsiniz.</a:t>
            </a:r>
            <a:endParaRPr kumimoji="0" lang="tr-TR"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Dikdörtgen 4"/>
          <p:cNvSpPr/>
          <p:nvPr/>
        </p:nvSpPr>
        <p:spPr>
          <a:xfrm>
            <a:off x="220971" y="116632"/>
            <a:ext cx="569388"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4</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txBox="1">
            <a:spLocks/>
          </p:cNvSpPr>
          <p:nvPr/>
        </p:nvSpPr>
        <p:spPr>
          <a:xfrm>
            <a:off x="1000100" y="428604"/>
            <a:ext cx="7500990" cy="564360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tr-TR" sz="3200" dirty="0" smtClean="0">
                <a:solidFill>
                  <a:srgbClr val="FF0000"/>
                </a:solidFill>
              </a:rPr>
              <a:t>Okul öğretmen ve veli işbirliğinin önemi üzerinde durulması-yazılı iletişim:</a:t>
            </a:r>
          </a:p>
          <a:p>
            <a:pPr algn="ctr">
              <a:spcBef>
                <a:spcPct val="0"/>
              </a:spcBef>
              <a:defRPr/>
            </a:pPr>
            <a:endParaRPr lang="tr-TR" sz="4000" i="1" u="sng" dirty="0" smtClean="0">
              <a:latin typeface="+mj-lt"/>
              <a:ea typeface="+mj-ea"/>
              <a:cs typeface="+mj-cs"/>
            </a:endParaRPr>
          </a:p>
          <a:p>
            <a:pPr algn="ctr">
              <a:spcBef>
                <a:spcPct val="0"/>
              </a:spcBef>
              <a:defRPr/>
            </a:pPr>
            <a:endParaRPr lang="tr-TR" sz="4000" i="1" u="sng" dirty="0">
              <a:latin typeface="+mj-lt"/>
              <a:ea typeface="+mj-ea"/>
              <a:cs typeface="+mj-cs"/>
            </a:endParaRPr>
          </a:p>
          <a:p>
            <a:pPr algn="ctr">
              <a:spcBef>
                <a:spcPct val="0"/>
              </a:spcBef>
              <a:defRPr/>
            </a:pPr>
            <a:r>
              <a:rPr lang="tr-TR" sz="4000" i="1" u="sng" dirty="0" smtClean="0">
                <a:latin typeface="+mj-lt"/>
                <a:ea typeface="+mj-ea"/>
                <a:cs typeface="+mj-cs"/>
              </a:rPr>
              <a:t>Önemli </a:t>
            </a:r>
            <a:r>
              <a:rPr lang="tr-TR" sz="4000" i="1" u="sng" dirty="0">
                <a:latin typeface="+mj-lt"/>
                <a:ea typeface="+mj-ea"/>
                <a:cs typeface="+mj-cs"/>
              </a:rPr>
              <a:t>konularda </a:t>
            </a:r>
            <a:r>
              <a:rPr lang="tr-TR" sz="4000" i="1" dirty="0">
                <a:latin typeface="+mj-lt"/>
                <a:ea typeface="+mj-ea"/>
                <a:cs typeface="+mj-cs"/>
              </a:rPr>
              <a:t>her zaman  </a:t>
            </a:r>
            <a:r>
              <a:rPr lang="tr-TR" sz="4000" b="1" i="1" dirty="0">
                <a:solidFill>
                  <a:srgbClr val="FF0000"/>
                </a:solidFill>
                <a:latin typeface="+mj-lt"/>
                <a:ea typeface="+mj-ea"/>
                <a:cs typeface="+mj-cs"/>
              </a:rPr>
              <a:t>YAZILI OLARAK</a:t>
            </a:r>
            <a:r>
              <a:rPr lang="tr-TR" sz="4000" i="1" dirty="0">
                <a:solidFill>
                  <a:srgbClr val="FF0000"/>
                </a:solidFill>
                <a:latin typeface="+mj-lt"/>
                <a:ea typeface="+mj-ea"/>
                <a:cs typeface="+mj-cs"/>
              </a:rPr>
              <a:t> </a:t>
            </a:r>
            <a:r>
              <a:rPr lang="tr-TR" sz="4000" i="1" dirty="0">
                <a:latin typeface="+mj-lt"/>
                <a:ea typeface="+mj-ea"/>
                <a:cs typeface="+mj-cs"/>
              </a:rPr>
              <a:t>duyuru yaparım. Bunun dışında benim bir uygulamam </a:t>
            </a:r>
            <a:r>
              <a:rPr lang="tr-TR" sz="4000" i="1" dirty="0" err="1">
                <a:latin typeface="+mj-lt"/>
                <a:ea typeface="+mj-ea"/>
                <a:cs typeface="+mj-cs"/>
              </a:rPr>
              <a:t>yoktur.Öğrenci</a:t>
            </a:r>
            <a:r>
              <a:rPr lang="tr-TR" sz="4000" i="1" dirty="0">
                <a:latin typeface="+mj-lt"/>
                <a:ea typeface="+mj-ea"/>
                <a:cs typeface="+mj-cs"/>
              </a:rPr>
              <a:t> ile </a:t>
            </a:r>
            <a:r>
              <a:rPr lang="tr-TR" sz="4000" b="1" i="1" dirty="0">
                <a:solidFill>
                  <a:srgbClr val="FF0000"/>
                </a:solidFill>
                <a:latin typeface="+mj-lt"/>
                <a:ea typeface="+mj-ea"/>
                <a:cs typeface="+mj-cs"/>
              </a:rPr>
              <a:t>ASLA </a:t>
            </a:r>
            <a:r>
              <a:rPr lang="tr-TR" sz="4000" i="1" dirty="0">
                <a:latin typeface="+mj-lt"/>
                <a:ea typeface="+mj-ea"/>
                <a:cs typeface="+mj-cs"/>
              </a:rPr>
              <a:t>haberleşme YAPMAM.</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tr-TR" sz="4000" i="1" dirty="0" smtClean="0">
              <a:latin typeface="+mj-lt"/>
              <a:ea typeface="+mj-ea"/>
              <a:cs typeface="+mj-cs"/>
            </a:endParaRPr>
          </a:p>
        </p:txBody>
      </p:sp>
      <p:sp>
        <p:nvSpPr>
          <p:cNvPr id="3" name="Dikdörtgen 2"/>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5</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2" name="Dikdörtgen 1"/>
          <p:cNvSpPr/>
          <p:nvPr/>
        </p:nvSpPr>
        <p:spPr>
          <a:xfrm rot="841170">
            <a:off x="8254763" y="4175380"/>
            <a:ext cx="740908" cy="2554545"/>
          </a:xfrm>
          <a:prstGeom prst="rect">
            <a:avLst/>
          </a:prstGeom>
          <a:noFill/>
        </p:spPr>
        <p:txBody>
          <a:bodyPr wrap="none" lIns="91440" tIns="45720" rIns="91440" bIns="45720">
            <a:spAutoFit/>
          </a:bodyPr>
          <a:lstStyle/>
          <a:p>
            <a:pPr algn="ctr"/>
            <a:r>
              <a:rPr lang="tr-TR" sz="160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endParaRPr lang="tr-TR" sz="160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5" name="Dikdörtgen 4"/>
          <p:cNvSpPr/>
          <p:nvPr/>
        </p:nvSpPr>
        <p:spPr>
          <a:xfrm>
            <a:off x="2123728" y="1582340"/>
            <a:ext cx="4968552" cy="92333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i="1" cap="none" spc="0" dirty="0" smtClean="0">
                <a:ln/>
                <a:solidFill>
                  <a:schemeClr val="accent3"/>
                </a:solidFill>
                <a:effectLst/>
                <a:latin typeface="+mj-lt"/>
                <a:ea typeface="+mj-ea"/>
                <a:cs typeface="+mj-cs"/>
              </a:rPr>
              <a:t>ÖNEMLİDİR !</a:t>
            </a:r>
            <a:endParaRPr lang="tr-TR" sz="5400" b="1" cap="none" spc="0" dirty="0">
              <a:ln/>
              <a:solidFill>
                <a:schemeClr val="accent3"/>
              </a:solidFill>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47664" y="260648"/>
            <a:ext cx="5976664" cy="1143000"/>
          </a:xfrm>
        </p:spPr>
        <p:txBody>
          <a:bodyPr>
            <a:normAutofit fontScale="90000"/>
          </a:bodyPr>
          <a:lstStyle/>
          <a:p>
            <a:pPr algn="l"/>
            <a:r>
              <a:rPr lang="tr-TR" dirty="0" smtClean="0">
                <a:solidFill>
                  <a:srgbClr val="FF0000"/>
                </a:solidFill>
              </a:rPr>
              <a:t>İletişim :</a:t>
            </a:r>
            <a:r>
              <a:rPr lang="tr-TR" dirty="0" smtClean="0"/>
              <a:t>0 505 </a:t>
            </a:r>
            <a:r>
              <a:rPr lang="tr-TR" dirty="0" smtClean="0"/>
              <a:t>……………</a:t>
            </a:r>
            <a:endParaRPr lang="tr-TR" dirty="0"/>
          </a:p>
        </p:txBody>
      </p:sp>
      <p:sp>
        <p:nvSpPr>
          <p:cNvPr id="3" name="2 İçerik Yer Tutucusu"/>
          <p:cNvSpPr>
            <a:spLocks noGrp="1"/>
          </p:cNvSpPr>
          <p:nvPr>
            <p:ph idx="1"/>
          </p:nvPr>
        </p:nvSpPr>
        <p:spPr>
          <a:xfrm>
            <a:off x="814358" y="1571612"/>
            <a:ext cx="8329642" cy="4525963"/>
          </a:xfrm>
        </p:spPr>
        <p:txBody>
          <a:bodyPr>
            <a:normAutofit fontScale="77500" lnSpcReduction="20000"/>
          </a:bodyPr>
          <a:lstStyle/>
          <a:p>
            <a:r>
              <a:rPr lang="tr-TR" sz="4400" dirty="0" smtClean="0"/>
              <a:t>Görüşmek istediğinizde veli toplantısını beklemeye gerek kalmadan </a:t>
            </a:r>
            <a:r>
              <a:rPr lang="tr-TR" sz="4400" b="1" u="sng" dirty="0" smtClean="0"/>
              <a:t>önceden haber verirseniz </a:t>
            </a:r>
            <a:r>
              <a:rPr lang="tr-TR" sz="4400" dirty="0" smtClean="0"/>
              <a:t>okul çıkışında sizi bekleyip   görüşme yapabilirim.</a:t>
            </a:r>
          </a:p>
          <a:p>
            <a:r>
              <a:rPr lang="tr-TR" sz="4400" u="sng" dirty="0" smtClean="0">
                <a:solidFill>
                  <a:srgbClr val="FF0000"/>
                </a:solidFill>
              </a:rPr>
              <a:t>Önemli konularda</a:t>
            </a:r>
            <a:r>
              <a:rPr lang="tr-TR" sz="4400" b="1" dirty="0" smtClean="0">
                <a:solidFill>
                  <a:srgbClr val="FF0000"/>
                </a:solidFill>
              </a:rPr>
              <a:t>    günün uygun saatinde    </a:t>
            </a:r>
            <a:r>
              <a:rPr lang="tr-TR" sz="4400" dirty="0" smtClean="0"/>
              <a:t>bana telefondan ulaşabilirsiniz.</a:t>
            </a:r>
          </a:p>
          <a:p>
            <a:pPr marL="82296" indent="0">
              <a:buNone/>
            </a:pPr>
            <a:r>
              <a:rPr lang="tr-TR" sz="4400" dirty="0"/>
              <a:t> </a:t>
            </a:r>
            <a:endParaRPr lang="tr-TR" sz="4400" dirty="0" smtClean="0"/>
          </a:p>
          <a:p>
            <a:pPr marL="82296" indent="0">
              <a:buNone/>
            </a:pPr>
            <a:r>
              <a:rPr lang="tr-TR" sz="4400" dirty="0" smtClean="0"/>
              <a:t>Ödevin sayfası kaç? Bu soru nasıl çözülecek?</a:t>
            </a:r>
          </a:p>
          <a:p>
            <a:pPr>
              <a:buNone/>
            </a:pPr>
            <a:r>
              <a:rPr lang="tr-TR" sz="4400" dirty="0" smtClean="0"/>
              <a:t>Gibi sorular  önemsiz konulardır.</a:t>
            </a:r>
          </a:p>
          <a:p>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5</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357166"/>
            <a:ext cx="8229600" cy="6286520"/>
          </a:xfrm>
        </p:spPr>
        <p:txBody>
          <a:bodyPr>
            <a:normAutofit/>
          </a:bodyPr>
          <a:lstStyle/>
          <a:p>
            <a:pPr>
              <a:buNone/>
            </a:pPr>
            <a:r>
              <a:rPr lang="tr-TR" sz="3000" b="1" dirty="0" smtClean="0">
                <a:solidFill>
                  <a:srgbClr val="FF0000"/>
                </a:solidFill>
              </a:rPr>
              <a:t>Öğrenci ihtiyaç listesi ve liste hakkında bilgi verilmesi,hikaye kitabı alma ve  okuma</a:t>
            </a:r>
          </a:p>
          <a:p>
            <a:pPr>
              <a:buNone/>
            </a:pPr>
            <a:r>
              <a:rPr lang="tr-TR" sz="2400" dirty="0" smtClean="0"/>
              <a:t>  </a:t>
            </a:r>
          </a:p>
          <a:p>
            <a:pPr>
              <a:buNone/>
            </a:pPr>
            <a:r>
              <a:rPr lang="tr-TR" sz="2400" dirty="0" smtClean="0"/>
              <a:t>Bu sene de tükenmez kalem kullanmaya devam ediyoruz.</a:t>
            </a:r>
          </a:p>
          <a:p>
            <a:pPr>
              <a:buNone/>
            </a:pPr>
            <a:r>
              <a:rPr lang="tr-TR" dirty="0" smtClean="0"/>
              <a:t>Silgisiz Eğitim; öğrenciye, erken </a:t>
            </a:r>
            <a:r>
              <a:rPr lang="tr-TR" dirty="0" smtClean="0">
                <a:solidFill>
                  <a:srgbClr val="FF0000"/>
                </a:solidFill>
              </a:rPr>
              <a:t>yaşta hatalarıyla yüzleşmeyi öğreten, HIZLI VE DOĞRU KARAR VERMEYİ GELİŞTİREN,</a:t>
            </a:r>
            <a:r>
              <a:rPr lang="tr-TR" dirty="0" smtClean="0"/>
              <a:t> okula başlarken silgi, kurşun kalem ve </a:t>
            </a:r>
            <a:r>
              <a:rPr lang="tr-TR" dirty="0" err="1" smtClean="0"/>
              <a:t>kalemtraş</a:t>
            </a:r>
            <a:r>
              <a:rPr lang="tr-TR" dirty="0" smtClean="0"/>
              <a:t> gibi araçlara ihtiyaç duymadığı için giderleri azaltan  çok yönlü yararları olan bir uygulamadır. </a:t>
            </a:r>
            <a:endParaRPr lang="tr-TR" dirty="0"/>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8" name="2 İçerik Yer Tutucusu"/>
          <p:cNvSpPr>
            <a:spLocks noGrp="1"/>
          </p:cNvSpPr>
          <p:nvPr>
            <p:ph idx="1"/>
          </p:nvPr>
        </p:nvSpPr>
        <p:spPr>
          <a:xfrm>
            <a:off x="914400" y="357166"/>
            <a:ext cx="8229600" cy="6286520"/>
          </a:xfrm>
        </p:spPr>
        <p:txBody>
          <a:bodyPr>
            <a:normAutofit/>
          </a:bodyPr>
          <a:lstStyle/>
          <a:p>
            <a:pPr>
              <a:buNone/>
            </a:pPr>
            <a:r>
              <a:rPr lang="tr-TR" sz="3000" dirty="0" smtClean="0"/>
              <a:t>Öğrencilere birer adet </a:t>
            </a:r>
            <a:r>
              <a:rPr lang="tr-TR" sz="3000" b="1" dirty="0" smtClean="0">
                <a:solidFill>
                  <a:srgbClr val="FF0000"/>
                </a:solidFill>
              </a:rPr>
              <a:t>divit ucu </a:t>
            </a:r>
            <a:r>
              <a:rPr lang="tr-TR" sz="3000" dirty="0" smtClean="0"/>
              <a:t>ve </a:t>
            </a:r>
            <a:r>
              <a:rPr lang="tr-TR" sz="3000" b="1" dirty="0" smtClean="0">
                <a:solidFill>
                  <a:srgbClr val="FF0000"/>
                </a:solidFill>
              </a:rPr>
              <a:t>hokka</a:t>
            </a:r>
            <a:r>
              <a:rPr lang="tr-TR" sz="3000" dirty="0" smtClean="0"/>
              <a:t> dağıttım. Okulda çizgi çalışması yaptıktan sonra evde dursun ihtiyaç duyunca sınıfa isterim. Evde atasözü ve deyim yazacaklar.</a:t>
            </a:r>
          </a:p>
          <a:p>
            <a:pPr>
              <a:buNone/>
            </a:pPr>
            <a:endParaRPr lang="tr-TR" sz="3000" dirty="0" smtClean="0"/>
          </a:p>
          <a:p>
            <a:pPr>
              <a:buNone/>
            </a:pPr>
            <a:r>
              <a:rPr lang="tr-TR" sz="2400" dirty="0" smtClean="0"/>
              <a:t>  Altın yayınları Türkçe sözlük ile Atasözleri ve deyimler sözlüğü alacağız.(</a:t>
            </a:r>
            <a:r>
              <a:rPr lang="tr-TR" sz="2400" dirty="0" err="1" smtClean="0"/>
              <a:t>Kipa</a:t>
            </a:r>
            <a:r>
              <a:rPr lang="tr-TR" sz="2400" dirty="0" smtClean="0"/>
              <a:t> da </a:t>
            </a:r>
            <a:r>
              <a:rPr lang="tr-TR" sz="2400" dirty="0"/>
              <a:t>ucuz Atasözleri ve deyimler sözlüğü </a:t>
            </a:r>
            <a:r>
              <a:rPr lang="tr-TR" sz="2400" dirty="0" smtClean="0"/>
              <a:t>var.)</a:t>
            </a:r>
          </a:p>
          <a:p>
            <a:pPr>
              <a:buNone/>
            </a:pPr>
            <a:r>
              <a:rPr lang="tr-TR" sz="2400" dirty="0" smtClean="0"/>
              <a:t>Bu sene de tükenmez kalem kullanmaya devam ediyoruz.</a:t>
            </a:r>
          </a:p>
          <a:p>
            <a:pPr>
              <a:buNone/>
            </a:pPr>
            <a:r>
              <a:rPr lang="tr-TR" dirty="0" smtClean="0"/>
              <a:t>. </a:t>
            </a:r>
            <a:endParaRPr lang="tr-TR" dirty="0"/>
          </a:p>
        </p:txBody>
      </p:sp>
      <p:sp>
        <p:nvSpPr>
          <p:cNvPr id="9" name="Dikdörtgen 8"/>
          <p:cNvSpPr/>
          <p:nvPr/>
        </p:nvSpPr>
        <p:spPr>
          <a:xfrm>
            <a:off x="1187624" y="1700808"/>
            <a:ext cx="2791149" cy="923330"/>
          </a:xfrm>
          <a:prstGeom prst="rect">
            <a:avLst/>
          </a:prstGeom>
          <a:noFill/>
        </p:spPr>
        <p:txBody>
          <a:bodyPr wrap="none" lIns="91440" tIns="45720" rIns="91440" bIns="45720">
            <a:spAutoFit/>
          </a:bodyPr>
          <a:lstStyle/>
          <a:p>
            <a:pPr algn="ctr"/>
            <a:r>
              <a:rPr lang="tr-TR" sz="36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Sözlükler</a:t>
            </a:r>
            <a:r>
              <a:rPr lang="tr-TR"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endParaRPr lang="tr-TR"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14348" y="428604"/>
            <a:ext cx="8229600" cy="4525963"/>
          </a:xfrm>
        </p:spPr>
        <p:txBody>
          <a:bodyPr>
            <a:normAutofit fontScale="92500" lnSpcReduction="10000"/>
          </a:bodyPr>
          <a:lstStyle/>
          <a:p>
            <a:r>
              <a:rPr lang="tr-TR" u="sng" dirty="0" smtClean="0">
                <a:solidFill>
                  <a:srgbClr val="FF0000"/>
                </a:solidFill>
              </a:rPr>
              <a:t>DERS </a:t>
            </a:r>
            <a:r>
              <a:rPr lang="tr-TR" u="sng" dirty="0" err="1" smtClean="0">
                <a:solidFill>
                  <a:srgbClr val="FF0000"/>
                </a:solidFill>
              </a:rPr>
              <a:t>KiTAPLARI</a:t>
            </a:r>
            <a:endParaRPr lang="tr-TR" u="sng" dirty="0" smtClean="0">
              <a:solidFill>
                <a:srgbClr val="FF0000"/>
              </a:solidFill>
            </a:endParaRPr>
          </a:p>
          <a:p>
            <a:pPr>
              <a:buNone/>
            </a:pPr>
            <a:r>
              <a:rPr lang="tr-TR" dirty="0" smtClean="0"/>
              <a:t>  Çocukların sırtına gerçekten de fazla yük olan</a:t>
            </a:r>
          </a:p>
          <a:p>
            <a:pPr>
              <a:buNone/>
            </a:pPr>
            <a:r>
              <a:rPr lang="tr-TR" dirty="0" smtClean="0"/>
              <a:t>   ders kitaplarını eve göndermiyordum bu sene  de aynı uygulama devam edecek.Kitaplar sınıfta dolapta duracak.ETİKETSİZ VE KAPSIZ KİTAP BİZİ DERSTE ÇOK UĞRAŞTIRIYOR ZAMAN KAYBINA NEDEN OLUYOR.</a:t>
            </a:r>
          </a:p>
          <a:p>
            <a:pPr>
              <a:buNone/>
            </a:pPr>
            <a:r>
              <a:rPr lang="tr-TR" dirty="0" smtClean="0"/>
              <a:t>   Ders programına uygun defter ve diğer eşyalar çantada bulunsun.Gereksiz yükleme yaparsanız da yapacak bir şeyimiz yok..2.kitaplar evde dursun.</a:t>
            </a:r>
          </a:p>
        </p:txBody>
      </p:sp>
      <p:sp>
        <p:nvSpPr>
          <p:cNvPr id="4" name="Dikdörtgen 3"/>
          <p:cNvSpPr/>
          <p:nvPr/>
        </p:nvSpPr>
        <p:spPr>
          <a:xfrm>
            <a:off x="220971" y="116632"/>
            <a:ext cx="569388" cy="923330"/>
          </a:xfrm>
          <a:prstGeom prst="rect">
            <a:avLst/>
          </a:prstGeom>
          <a:noFill/>
        </p:spPr>
        <p:txBody>
          <a:bodyPr wrap="none" lIns="91440" tIns="45720" rIns="91440" bIns="45720">
            <a:spAutoFit/>
          </a:bodyPr>
          <a:lstStyle/>
          <a:p>
            <a:pPr algn="ctr"/>
            <a:r>
              <a:rPr lang="tr-TR" sz="5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rPr>
              <a:t>6</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Arial" pitchFamily="34" charset="0"/>
              <a:cs typeface="Arial" pitchFamily="34" charset="0"/>
            </a:endParaRPr>
          </a:p>
        </p:txBody>
      </p:sp>
    </p:spTree>
    <p:extLst>
      <p:ext uri="{BB962C8B-B14F-4D97-AF65-F5344CB8AC3E}">
        <p14:creationId xmlns:p14="http://schemas.microsoft.com/office/powerpoint/2010/main" val="17580303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270</TotalTime>
  <Words>1019</Words>
  <Application>Microsoft Office PowerPoint</Application>
  <PresentationFormat>Ekran Gösterisi (4:3)</PresentationFormat>
  <Paragraphs>158</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Gündönümü</vt:lpstr>
      <vt:lpstr>PowerPoint Sunusu</vt:lpstr>
      <vt:lpstr>GÜNDEM</vt:lpstr>
      <vt:lpstr>İLKOKULLAR  HAFTALIK DERS ÇİZELGESİ</vt:lpstr>
      <vt:lpstr>PowerPoint Sunusu</vt:lpstr>
      <vt:lpstr>PowerPoint Sunusu</vt:lpstr>
      <vt:lpstr>İletişim :0 505 ……………</vt:lpstr>
      <vt:lpstr>PowerPoint Sunusu</vt:lpstr>
      <vt:lpstr>PowerPoint Sunusu</vt:lpstr>
      <vt:lpstr>PowerPoint Sunusu</vt:lpstr>
      <vt:lpstr>Çantamızda her zaman  neler bulunacak?</vt:lpstr>
      <vt:lpstr> KİTAP OKUYALIM.</vt:lpstr>
      <vt:lpstr>HİKAYE KİTABI</vt:lpstr>
      <vt:lpstr>HİKAYE KİTABI</vt:lpstr>
      <vt:lpstr>BİLGİ MESAJI…</vt:lpstr>
      <vt:lpstr>PowerPoint Sunusu</vt:lpstr>
      <vt:lpstr>PowerPoint Sunusu</vt:lpstr>
      <vt:lpstr>Beslenme </vt:lpstr>
      <vt:lpstr>Temizlik</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acer</dc:creator>
  <cp:lastModifiedBy>acer</cp:lastModifiedBy>
  <cp:revision>48</cp:revision>
  <dcterms:created xsi:type="dcterms:W3CDTF">2014-09-20T11:13:44Z</dcterms:created>
  <dcterms:modified xsi:type="dcterms:W3CDTF">2015-09-20T00:06:53Z</dcterms:modified>
</cp:coreProperties>
</file>